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Lato"/>
      <p:regular r:id="rId29"/>
      <p:bold r:id="rId30"/>
      <p:italic r:id="rId31"/>
      <p:boldItalic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Varela Round"/>
      <p:regular r:id="rId37"/>
    </p:embeddedFont>
    <p:embeddedFont>
      <p:font typeface="Work Sans Medium"/>
      <p:regular r:id="rId38"/>
      <p:bold r:id="rId39"/>
    </p:embeddedFont>
    <p:embeddedFont>
      <p:font typeface="Righteous"/>
      <p:regular r:id="rId40"/>
    </p:embeddedFont>
    <p:embeddedFont>
      <p:font typeface="Work Sans Light"/>
      <p:regular r:id="rId41"/>
      <p:bold r:id="rId42"/>
    </p:embeddedFont>
    <p:embeddedFont>
      <p:font typeface="Work Sans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C7246AE-17B5-410D-B911-5DAE26393086}">
  <a:tblStyle styleId="{EC7246AE-17B5-410D-B911-5DAE263930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ighteous-regular.fntdata"/><Relationship Id="rId20" Type="http://schemas.openxmlformats.org/officeDocument/2006/relationships/slide" Target="slides/slide15.xml"/><Relationship Id="rId42" Type="http://schemas.openxmlformats.org/officeDocument/2006/relationships/font" Target="fonts/WorkSansLight-bold.fntdata"/><Relationship Id="rId41" Type="http://schemas.openxmlformats.org/officeDocument/2006/relationships/font" Target="fonts/WorkSansLight-regular.fntdata"/><Relationship Id="rId22" Type="http://schemas.openxmlformats.org/officeDocument/2006/relationships/slide" Target="slides/slide17.xml"/><Relationship Id="rId44" Type="http://schemas.openxmlformats.org/officeDocument/2006/relationships/font" Target="fonts/WorkSans-bold.fntdata"/><Relationship Id="rId21" Type="http://schemas.openxmlformats.org/officeDocument/2006/relationships/slide" Target="slides/slide16.xml"/><Relationship Id="rId43" Type="http://schemas.openxmlformats.org/officeDocument/2006/relationships/font" Target="fonts/WorkSans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bold.fntdata"/><Relationship Id="rId15" Type="http://schemas.openxmlformats.org/officeDocument/2006/relationships/slide" Target="slides/slide10.xml"/><Relationship Id="rId37" Type="http://schemas.openxmlformats.org/officeDocument/2006/relationships/font" Target="fonts/VarelaRound-regular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WorkSansMedium-bold.fntdata"/><Relationship Id="rId16" Type="http://schemas.openxmlformats.org/officeDocument/2006/relationships/slide" Target="slides/slide11.xml"/><Relationship Id="rId38" Type="http://schemas.openxmlformats.org/officeDocument/2006/relationships/font" Target="fonts/WorkSans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79b86b6e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79b86b6e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012df1a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012df1a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3012df1a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3012df1a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012df1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3012df1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79b86b6e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79b86b6e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3012df1a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3012df1a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3012df1a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3012df1a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79b86b6e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79b86b6e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b116c430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b116c430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3012df1a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3012df1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0f966005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0f966005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79b86b6e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79b86b6e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012df1a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012df1a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79b86b6e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79b86b6e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79b86b6e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79b86b6e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3012df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3012df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3012df1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3012df1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79b86b6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79b86b6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3012df1a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3012df1a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310a5ef2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310a5ef2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3012df1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3012df1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3012df1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3012df1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and image">
  <p:cSld name="CUSTOM_7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 flipH="1">
            <a:off x="569375" y="968925"/>
            <a:ext cx="39537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4849300" y="1597798"/>
            <a:ext cx="33039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2">
  <p:cSld name="CUSTOM_1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4"/>
          <p:cNvSpPr txBox="1"/>
          <p:nvPr>
            <p:ph hasCustomPrompt="1" idx="2" type="title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2"/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3"/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4"/>
              </a:rPr>
              <a:t>Freepik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subTitle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3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ctrTitle"/>
          </p:nvPr>
        </p:nvSpPr>
        <p:spPr>
          <a:xfrm>
            <a:off x="2825866" y="861507"/>
            <a:ext cx="1906500" cy="3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2825890" y="1084325"/>
            <a:ext cx="190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2" type="ctrTitle"/>
          </p:nvPr>
        </p:nvSpPr>
        <p:spPr>
          <a:xfrm>
            <a:off x="6024022" y="62152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3" type="subTitle"/>
          </p:nvPr>
        </p:nvSpPr>
        <p:spPr>
          <a:xfrm>
            <a:off x="6024025" y="1089725"/>
            <a:ext cx="184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4" type="ctrTitle"/>
          </p:nvPr>
        </p:nvSpPr>
        <p:spPr>
          <a:xfrm>
            <a:off x="6024022" y="198001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5" type="subTitle"/>
          </p:nvPr>
        </p:nvSpPr>
        <p:spPr>
          <a:xfrm>
            <a:off x="6024025" y="2441915"/>
            <a:ext cx="1878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6" type="ctrTitle"/>
          </p:nvPr>
        </p:nvSpPr>
        <p:spPr>
          <a:xfrm>
            <a:off x="2825866" y="1978153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7" type="subTitle"/>
          </p:nvPr>
        </p:nvSpPr>
        <p:spPr>
          <a:xfrm>
            <a:off x="2825875" y="2439620"/>
            <a:ext cx="1906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8" type="ctrTitle"/>
          </p:nvPr>
        </p:nvSpPr>
        <p:spPr>
          <a:xfrm>
            <a:off x="2825866" y="33528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9" type="subTitle"/>
          </p:nvPr>
        </p:nvSpPr>
        <p:spPr>
          <a:xfrm>
            <a:off x="2825878" y="3820239"/>
            <a:ext cx="190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3" type="ctrTitle"/>
          </p:nvPr>
        </p:nvSpPr>
        <p:spPr>
          <a:xfrm>
            <a:off x="6024022" y="33528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4" type="subTitle"/>
          </p:nvPr>
        </p:nvSpPr>
        <p:spPr>
          <a:xfrm>
            <a:off x="6024025" y="3821889"/>
            <a:ext cx="169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5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ctrTitle"/>
          </p:nvPr>
        </p:nvSpPr>
        <p:spPr>
          <a:xfrm>
            <a:off x="1313614" y="14292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1113813" y="1890700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5" name="Google Shape;105;p18"/>
          <p:cNvSpPr txBox="1"/>
          <p:nvPr>
            <p:ph idx="2" type="ctrTitle"/>
          </p:nvPr>
        </p:nvSpPr>
        <p:spPr>
          <a:xfrm>
            <a:off x="6076287" y="1446538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3" type="subTitle"/>
          </p:nvPr>
        </p:nvSpPr>
        <p:spPr>
          <a:xfrm>
            <a:off x="6076287" y="1908000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18"/>
          <p:cNvSpPr txBox="1"/>
          <p:nvPr>
            <p:ph idx="4" type="ctrTitle"/>
          </p:nvPr>
        </p:nvSpPr>
        <p:spPr>
          <a:xfrm>
            <a:off x="1399447" y="2573950"/>
            <a:ext cx="1820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5" type="subTitle"/>
          </p:nvPr>
        </p:nvSpPr>
        <p:spPr>
          <a:xfrm>
            <a:off x="1113813" y="3035425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18"/>
          <p:cNvSpPr txBox="1"/>
          <p:nvPr>
            <p:ph idx="6" type="ctrTitle"/>
          </p:nvPr>
        </p:nvSpPr>
        <p:spPr>
          <a:xfrm>
            <a:off x="6076287" y="2591263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7" type="subTitle"/>
          </p:nvPr>
        </p:nvSpPr>
        <p:spPr>
          <a:xfrm>
            <a:off x="6076287" y="3052725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1" name="Google Shape;111;p18"/>
          <p:cNvSpPr txBox="1"/>
          <p:nvPr>
            <p:ph idx="8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2">
  <p:cSld name="CUSTOM_8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ctrTitle"/>
          </p:nvPr>
        </p:nvSpPr>
        <p:spPr>
          <a:xfrm flipH="1">
            <a:off x="1746975" y="1596275"/>
            <a:ext cx="150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 flipH="1">
            <a:off x="1617325" y="2198763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19"/>
          <p:cNvSpPr txBox="1"/>
          <p:nvPr>
            <p:ph idx="2" type="ctrTitle"/>
          </p:nvPr>
        </p:nvSpPr>
        <p:spPr>
          <a:xfrm flipH="1">
            <a:off x="6651752" y="1596268"/>
            <a:ext cx="1727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19"/>
          <p:cNvSpPr txBox="1"/>
          <p:nvPr>
            <p:ph idx="3" type="subTitle"/>
          </p:nvPr>
        </p:nvSpPr>
        <p:spPr>
          <a:xfrm flipH="1">
            <a:off x="6690902" y="2198763"/>
            <a:ext cx="16488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19"/>
          <p:cNvSpPr txBox="1"/>
          <p:nvPr>
            <p:ph idx="4" type="ctrTitle"/>
          </p:nvPr>
        </p:nvSpPr>
        <p:spPr>
          <a:xfrm flipH="1">
            <a:off x="4121035" y="1596268"/>
            <a:ext cx="176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19"/>
          <p:cNvSpPr txBox="1"/>
          <p:nvPr>
            <p:ph idx="5" type="subTitle"/>
          </p:nvPr>
        </p:nvSpPr>
        <p:spPr>
          <a:xfrm flipH="1">
            <a:off x="4121035" y="2198763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19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2">
  <p:cSld name="CUSTOM_9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ctrTitle"/>
          </p:nvPr>
        </p:nvSpPr>
        <p:spPr>
          <a:xfrm>
            <a:off x="2260263" y="184169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2261348" y="2276275"/>
            <a:ext cx="22725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2" type="ctrTitle"/>
          </p:nvPr>
        </p:nvSpPr>
        <p:spPr>
          <a:xfrm>
            <a:off x="5410429" y="184169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3" type="subTitle"/>
          </p:nvPr>
        </p:nvSpPr>
        <p:spPr>
          <a:xfrm>
            <a:off x="5411498" y="2276275"/>
            <a:ext cx="22143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4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3">
  <p:cSld name="CUSTOM_1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21"/>
          <p:cNvSpPr txBox="1"/>
          <p:nvPr>
            <p:ph hasCustomPrompt="1" idx="2" type="title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" type="subTitle"/>
          </p:nvPr>
        </p:nvSpPr>
        <p:spPr>
          <a:xfrm flipH="1">
            <a:off x="3276600" y="3695902"/>
            <a:ext cx="2590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6" name="Google Shape;136;p22"/>
          <p:cNvSpPr txBox="1"/>
          <p:nvPr>
            <p:ph hasCustomPrompt="1" type="title"/>
          </p:nvPr>
        </p:nvSpPr>
        <p:spPr>
          <a:xfrm flipH="1">
            <a:off x="1304250" y="1310498"/>
            <a:ext cx="6535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3">
  <p:cSld name="CUSTOM_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1166275" y="2607121"/>
            <a:ext cx="2790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0" name="Google Shape;140;p23"/>
          <p:cNvSpPr txBox="1"/>
          <p:nvPr>
            <p:ph hasCustomPrompt="1" type="title"/>
          </p:nvPr>
        </p:nvSpPr>
        <p:spPr>
          <a:xfrm>
            <a:off x="1166275" y="2323908"/>
            <a:ext cx="2790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/>
          <p:nvPr>
            <p:ph idx="2" type="subTitle"/>
          </p:nvPr>
        </p:nvSpPr>
        <p:spPr>
          <a:xfrm>
            <a:off x="5257210" y="1672675"/>
            <a:ext cx="2578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2" name="Google Shape;142;p23"/>
          <p:cNvSpPr txBox="1"/>
          <p:nvPr>
            <p:ph hasCustomPrompt="1" idx="3" type="title"/>
          </p:nvPr>
        </p:nvSpPr>
        <p:spPr>
          <a:xfrm>
            <a:off x="4939985" y="1223825"/>
            <a:ext cx="3212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/>
          <p:nvPr>
            <p:ph idx="4" type="subTitle"/>
          </p:nvPr>
        </p:nvSpPr>
        <p:spPr>
          <a:xfrm>
            <a:off x="5266082" y="3568065"/>
            <a:ext cx="2790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4" name="Google Shape;144;p23"/>
          <p:cNvSpPr txBox="1"/>
          <p:nvPr>
            <p:ph hasCustomPrompt="1" idx="5" type="title"/>
          </p:nvPr>
        </p:nvSpPr>
        <p:spPr>
          <a:xfrm>
            <a:off x="4992429" y="3298250"/>
            <a:ext cx="3212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3">
  <p:cSld name="CUSTOM_10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ctrTitle"/>
          </p:nvPr>
        </p:nvSpPr>
        <p:spPr>
          <a:xfrm flipH="1">
            <a:off x="1954550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 flipH="1">
            <a:off x="1954545" y="3316109"/>
            <a:ext cx="165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24"/>
          <p:cNvSpPr txBox="1"/>
          <p:nvPr>
            <p:ph idx="2" type="ctrTitle"/>
          </p:nvPr>
        </p:nvSpPr>
        <p:spPr>
          <a:xfrm flipH="1">
            <a:off x="4151575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 flipH="1">
            <a:off x="4274425" y="3316109"/>
            <a:ext cx="1404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24"/>
          <p:cNvSpPr txBox="1"/>
          <p:nvPr>
            <p:ph idx="4" type="title"/>
          </p:nvPr>
        </p:nvSpPr>
        <p:spPr>
          <a:xfrm rot="-5400000">
            <a:off x="-1023205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5" type="ctrTitle"/>
          </p:nvPr>
        </p:nvSpPr>
        <p:spPr>
          <a:xfrm flipH="1">
            <a:off x="6348600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24"/>
          <p:cNvSpPr txBox="1"/>
          <p:nvPr>
            <p:ph idx="6" type="subTitle"/>
          </p:nvPr>
        </p:nvSpPr>
        <p:spPr>
          <a:xfrm flipH="1">
            <a:off x="6471450" y="3316109"/>
            <a:ext cx="1404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">
  <p:cSld name="CUSTOM_5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subTitle"/>
          </p:nvPr>
        </p:nvSpPr>
        <p:spPr>
          <a:xfrm flipH="1">
            <a:off x="6444175" y="2909665"/>
            <a:ext cx="21216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2">
  <p:cSld name="CUSTOM_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idx="1" type="subTitle"/>
          </p:nvPr>
        </p:nvSpPr>
        <p:spPr>
          <a:xfrm>
            <a:off x="1865207" y="1417571"/>
            <a:ext cx="18393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ources">
  <p:cSld name="CUSTOM_1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1630050" y="600875"/>
            <a:ext cx="3624600" cy="40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2" type="body"/>
          </p:nvPr>
        </p:nvSpPr>
        <p:spPr>
          <a:xfrm>
            <a:off x="4268550" y="1023200"/>
            <a:ext cx="4194300" cy="38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">
    <p:bg>
      <p:bgPr>
        <a:noFill/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4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hasCustomPrompt="1" idx="2" type="title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/>
          <p:nvPr>
            <p:ph idx="3" type="ctrTitle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4" type="subTitle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hasCustomPrompt="1" idx="5" type="title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4"/>
          <p:cNvSpPr txBox="1"/>
          <p:nvPr>
            <p:ph idx="6" type="ctrTitle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hasCustomPrompt="1" idx="8" type="title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4"/>
          <p:cNvSpPr txBox="1"/>
          <p:nvPr>
            <p:ph idx="9" type="ctrTitle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3" type="subTitle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hasCustomPrompt="1" idx="14" type="title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4"/>
          <p:cNvSpPr txBox="1"/>
          <p:nvPr>
            <p:ph idx="15" type="title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1">
  <p:cSld name="CUSTOM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6"/>
          <p:cNvSpPr txBox="1"/>
          <p:nvPr>
            <p:ph hasCustomPrompt="1" idx="2" type="title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3" type="subTitle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4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 flipH="1">
            <a:off x="2942904" y="112142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 flipH="1">
            <a:off x="2415800" y="1694796"/>
            <a:ext cx="2614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9"/>
          <p:cNvSpPr txBox="1"/>
          <p:nvPr>
            <p:ph idx="2" type="ctrTitle"/>
          </p:nvPr>
        </p:nvSpPr>
        <p:spPr>
          <a:xfrm flipH="1">
            <a:off x="5932129" y="219928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3" type="subTitle"/>
          </p:nvPr>
        </p:nvSpPr>
        <p:spPr>
          <a:xfrm flipH="1">
            <a:off x="5405025" y="2789843"/>
            <a:ext cx="2614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9"/>
          <p:cNvSpPr txBox="1"/>
          <p:nvPr>
            <p:ph idx="4" type="ctrTitle"/>
          </p:nvPr>
        </p:nvSpPr>
        <p:spPr>
          <a:xfrm flipH="1">
            <a:off x="2942904" y="340700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5" type="subTitle"/>
          </p:nvPr>
        </p:nvSpPr>
        <p:spPr>
          <a:xfrm flipH="1">
            <a:off x="2415800" y="4134139"/>
            <a:ext cx="26148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E1E1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23.png"/><Relationship Id="rId10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5.png"/><Relationship Id="rId11" Type="http://schemas.openxmlformats.org/officeDocument/2006/relationships/image" Target="../media/image25.png"/><Relationship Id="rId10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lava18/google-play-store-apps" TargetMode="Externa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 rotWithShape="1">
          <a:blip r:embed="rId3">
            <a:alphaModFix/>
          </a:blip>
          <a:srcRect b="0" l="89" r="89" t="0"/>
          <a:stretch/>
        </p:blipFill>
        <p:spPr>
          <a:xfrm>
            <a:off x="1115374" y="361125"/>
            <a:ext cx="5140876" cy="57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>
            <p:ph type="ctrTitle"/>
          </p:nvPr>
        </p:nvSpPr>
        <p:spPr>
          <a:xfrm>
            <a:off x="1871650" y="1870500"/>
            <a:ext cx="3924900" cy="22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Análise exploratória de dados da “Google Play Store” e estudos </a:t>
            </a:r>
            <a:r>
              <a:rPr lang="en" sz="2400"/>
              <a:t>iniciais</a:t>
            </a:r>
            <a:r>
              <a:rPr lang="en" sz="2400"/>
              <a:t> sobre correlação de atributos quantitativos para regressão.</a:t>
            </a:r>
            <a:endParaRPr sz="2400"/>
          </a:p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6414756" y="3095774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AFCF2"/>
                </a:solidFill>
              </a:rPr>
              <a:t>Pedro Henrique Ventura</a:t>
            </a:r>
            <a:endParaRPr>
              <a:solidFill>
                <a:srgbClr val="3AFCF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AFCF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FCF2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33670">
            <a:off x="8676850" y="34787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8522" y="1794150"/>
            <a:ext cx="1326459" cy="12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98925" y="3869675"/>
            <a:ext cx="3039950" cy="11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Base - Dataset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9"/>
          <p:cNvSpPr txBox="1"/>
          <p:nvPr>
            <p:ph idx="3" type="subTitle"/>
          </p:nvPr>
        </p:nvSpPr>
        <p:spPr>
          <a:xfrm flipH="1">
            <a:off x="1054175" y="745650"/>
            <a:ext cx="7655100" cy="43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App</a:t>
            </a:r>
            <a:r>
              <a:rPr lang="en" sz="1300"/>
              <a:t>:</a:t>
            </a:r>
            <a:r>
              <a:rPr lang="en" sz="1300">
                <a:solidFill>
                  <a:schemeClr val="accent2"/>
                </a:solidFill>
              </a:rPr>
              <a:t> </a:t>
            </a:r>
            <a:r>
              <a:rPr lang="en" sz="1300"/>
              <a:t>Application name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Category</a:t>
            </a:r>
            <a:r>
              <a:rPr lang="en" sz="1300"/>
              <a:t>:</a:t>
            </a:r>
            <a:r>
              <a:rPr lang="en" sz="1300">
                <a:solidFill>
                  <a:schemeClr val="accent2"/>
                </a:solidFill>
              </a:rPr>
              <a:t> </a:t>
            </a:r>
            <a:r>
              <a:rPr lang="en" sz="1300"/>
              <a:t>Category the app belongs to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Rating</a:t>
            </a:r>
            <a:r>
              <a:rPr lang="en" sz="1300"/>
              <a:t>: Overall user rating of the app (as when scraped)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Reviews</a:t>
            </a:r>
            <a:r>
              <a:rPr lang="en" sz="1300"/>
              <a:t>: Number of user reviews for the app (as when scraped)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Size</a:t>
            </a:r>
            <a:r>
              <a:rPr lang="en" sz="1300"/>
              <a:t>: Size of the app (as when scraped)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Installs</a:t>
            </a:r>
            <a:r>
              <a:rPr lang="en" sz="1300"/>
              <a:t>: Number of user downloads/installs for the app (as when scraped)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Type</a:t>
            </a:r>
            <a:r>
              <a:rPr lang="en" sz="1300"/>
              <a:t>: Paid or Free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Price</a:t>
            </a:r>
            <a:r>
              <a:rPr lang="en" sz="1300"/>
              <a:t>: Price of the app (as when scraped)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Content</a:t>
            </a:r>
            <a:r>
              <a:rPr lang="en" sz="1300"/>
              <a:t>:</a:t>
            </a:r>
            <a:r>
              <a:rPr lang="en" sz="1300">
                <a:solidFill>
                  <a:schemeClr val="accent2"/>
                </a:solidFill>
              </a:rPr>
              <a:t> </a:t>
            </a:r>
            <a:r>
              <a:rPr lang="en" sz="1300"/>
              <a:t>Rating: Age group the app is targeted at - Children / Mature 21+ / Adult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Genres</a:t>
            </a:r>
            <a:r>
              <a:rPr lang="en" sz="1300"/>
              <a:t>: An app can belong to multiple genres (apart from its main category). For eg, a musical family game will belong to Music, Game, Family genres.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Last Updated</a:t>
            </a:r>
            <a:r>
              <a:rPr lang="en" sz="1300"/>
              <a:t>: Date when the app was last updated on Play Store (as when scraped)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Current Ver</a:t>
            </a:r>
            <a:r>
              <a:rPr lang="en" sz="1300"/>
              <a:t>: Current version of the app available on Play Store (as when scraped)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73CAB"/>
                </a:solidFill>
              </a:rPr>
              <a:t>Android Ver</a:t>
            </a:r>
            <a:r>
              <a:rPr lang="en" sz="1300"/>
              <a:t>: Min required Android version (as when scraped)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754" y="745643"/>
            <a:ext cx="1081399" cy="1081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39"/>
          <p:cNvGrpSpPr/>
          <p:nvPr/>
        </p:nvGrpSpPr>
        <p:grpSpPr>
          <a:xfrm>
            <a:off x="7304229" y="1110498"/>
            <a:ext cx="252444" cy="351722"/>
            <a:chOff x="1394741" y="1512061"/>
            <a:chExt cx="252444" cy="351722"/>
          </a:xfrm>
        </p:grpSpPr>
        <p:sp>
          <p:nvSpPr>
            <p:cNvPr id="287" name="Google Shape;287;p39"/>
            <p:cNvSpPr/>
            <p:nvPr/>
          </p:nvSpPr>
          <p:spPr>
            <a:xfrm>
              <a:off x="1394741" y="1512061"/>
              <a:ext cx="252444" cy="351722"/>
            </a:xfrm>
            <a:custGeom>
              <a:rect b="b" l="l" r="r" t="t"/>
              <a:pathLst>
                <a:path extrusionOk="0" h="11050" w="7931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1515282" y="1534024"/>
              <a:ext cx="10631" cy="10281"/>
            </a:xfrm>
            <a:custGeom>
              <a:rect b="b" l="l" r="r" t="t"/>
              <a:pathLst>
                <a:path extrusionOk="0" h="323" w="334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1415972" y="1556018"/>
              <a:ext cx="208486" cy="274406"/>
            </a:xfrm>
            <a:custGeom>
              <a:rect b="b" l="l" r="r" t="t"/>
              <a:pathLst>
                <a:path extrusionOk="0" h="8621" w="655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1449330" y="1665927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1449330" y="1715168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1449330" y="1765205"/>
              <a:ext cx="31862" cy="31862"/>
            </a:xfrm>
            <a:custGeom>
              <a:rect b="b" l="l" r="r" t="t"/>
              <a:pathLst>
                <a:path extrusionOk="0" h="1001" w="1001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1493287" y="1665927"/>
              <a:ext cx="59522" cy="10631"/>
            </a:xfrm>
            <a:custGeom>
              <a:rect b="b" l="l" r="r" t="t"/>
              <a:pathLst>
                <a:path extrusionOk="0" h="334" w="187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1493287" y="1687890"/>
              <a:ext cx="98578" cy="10281"/>
            </a:xfrm>
            <a:custGeom>
              <a:rect b="b" l="l" r="r" t="t"/>
              <a:pathLst>
                <a:path extrusionOk="0" h="323" w="309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1493287" y="1715168"/>
              <a:ext cx="59522" cy="10663"/>
            </a:xfrm>
            <a:custGeom>
              <a:rect b="b" l="l" r="r" t="t"/>
              <a:pathLst>
                <a:path extrusionOk="0" h="335" w="187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1493287" y="1737545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1493287" y="1765205"/>
              <a:ext cx="59522" cy="10249"/>
            </a:xfrm>
            <a:custGeom>
              <a:rect b="b" l="l" r="r" t="t"/>
              <a:pathLst>
                <a:path extrusionOk="0" h="322" w="187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1493287" y="1786818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1493287" y="1583679"/>
              <a:ext cx="98578" cy="10249"/>
            </a:xfrm>
            <a:custGeom>
              <a:rect b="b" l="l" r="r" t="t"/>
              <a:pathLst>
                <a:path extrusionOk="0" h="322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1449330" y="1632951"/>
              <a:ext cx="142535" cy="10249"/>
            </a:xfrm>
            <a:custGeom>
              <a:rect b="b" l="l" r="r" t="t"/>
              <a:pathLst>
                <a:path extrusionOk="0" h="322" w="4478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1493287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1531579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1449712" y="1583679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ctrTitle"/>
          </p:nvPr>
        </p:nvSpPr>
        <p:spPr>
          <a:xfrm>
            <a:off x="5044450" y="2311350"/>
            <a:ext cx="3482700" cy="17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Visualização inicial dos dados e tratamento</a:t>
            </a:r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-14795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 rotWithShape="1">
          <a:blip r:embed="rId4">
            <a:alphaModFix/>
          </a:blip>
          <a:srcRect b="6822" l="0" r="0" t="6822"/>
          <a:stretch/>
        </p:blipFill>
        <p:spPr>
          <a:xfrm>
            <a:off x="1100025" y="710275"/>
            <a:ext cx="3342575" cy="36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0"/>
          <p:cNvSpPr txBox="1"/>
          <p:nvPr>
            <p:ph idx="2" type="title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3" name="Google Shape;31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idx="6" type="title"/>
          </p:nvPr>
        </p:nvSpPr>
        <p:spPr>
          <a:xfrm>
            <a:off x="277724" y="381275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Tratamento</a:t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050" y="1166202"/>
            <a:ext cx="7026725" cy="28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>
            <p:ph type="ctrTitle"/>
          </p:nvPr>
        </p:nvSpPr>
        <p:spPr>
          <a:xfrm flipH="1">
            <a:off x="1746975" y="1533602"/>
            <a:ext cx="150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Remoção</a:t>
            </a:r>
            <a:endParaRPr/>
          </a:p>
        </p:txBody>
      </p:sp>
      <p:sp>
        <p:nvSpPr>
          <p:cNvPr id="321" name="Google Shape;321;p41"/>
          <p:cNvSpPr txBox="1"/>
          <p:nvPr>
            <p:ph idx="1" type="subTitle"/>
          </p:nvPr>
        </p:nvSpPr>
        <p:spPr>
          <a:xfrm flipH="1">
            <a:off x="1617325" y="2136089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Remoção de valores faltantes.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Redução de 13.66%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Novo total de 9360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1"/>
          <p:cNvSpPr txBox="1"/>
          <p:nvPr>
            <p:ph idx="2" type="ctrTitle"/>
          </p:nvPr>
        </p:nvSpPr>
        <p:spPr>
          <a:xfrm flipH="1">
            <a:off x="6651752" y="1533595"/>
            <a:ext cx="1727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/>
          </a:p>
        </p:txBody>
      </p:sp>
      <p:sp>
        <p:nvSpPr>
          <p:cNvPr id="323" name="Google Shape;323;p41"/>
          <p:cNvSpPr txBox="1"/>
          <p:nvPr>
            <p:ph idx="3" type="subTitle"/>
          </p:nvPr>
        </p:nvSpPr>
        <p:spPr>
          <a:xfrm flipH="1">
            <a:off x="6690902" y="2136089"/>
            <a:ext cx="16488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Optou-se pela não remoção, por possuir uma amostra relativamente pequena pelo todo.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0,036%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"/>
          <p:cNvSpPr txBox="1"/>
          <p:nvPr>
            <p:ph idx="5" type="subTitle"/>
          </p:nvPr>
        </p:nvSpPr>
        <p:spPr>
          <a:xfrm flipH="1">
            <a:off x="4121035" y="2136089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Foram transformados em valores reais: </a:t>
            </a:r>
            <a:r>
              <a:rPr lang="en">
                <a:solidFill>
                  <a:schemeClr val="accent2"/>
                </a:solidFill>
              </a:rPr>
              <a:t>Reviews, Size, Installs e Price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41"/>
          <p:cNvSpPr txBox="1"/>
          <p:nvPr>
            <p:ph type="ctrTitle"/>
          </p:nvPr>
        </p:nvSpPr>
        <p:spPr>
          <a:xfrm flipH="1">
            <a:off x="4250613" y="1533602"/>
            <a:ext cx="150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Formato</a:t>
            </a:r>
            <a:endParaRPr/>
          </a:p>
        </p:txBody>
      </p:sp>
      <p:pic>
        <p:nvPicPr>
          <p:cNvPr id="326" name="Google Shape;3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225" y="381263"/>
            <a:ext cx="643800" cy="70066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/>
          <p:nvPr>
            <p:ph type="ctrTitle"/>
          </p:nvPr>
        </p:nvSpPr>
        <p:spPr>
          <a:xfrm flipH="1">
            <a:off x="3989675" y="2727350"/>
            <a:ext cx="306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</a:t>
            </a:r>
            <a:r>
              <a:rPr b="1" lang="en" sz="1550">
                <a:solidFill>
                  <a:srgbClr val="905BA1"/>
                </a:solidFill>
                <a:latin typeface="Lato"/>
                <a:ea typeface="Lato"/>
                <a:cs typeface="Lato"/>
                <a:sym typeface="Lato"/>
              </a:rPr>
              <a:t>Gandalf</a:t>
            </a:r>
            <a:endParaRPr b="1" sz="1550">
              <a:solidFill>
                <a:srgbClr val="905BA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2"/>
          <p:cNvSpPr txBox="1"/>
          <p:nvPr>
            <p:ph idx="1" type="subTitle"/>
          </p:nvPr>
        </p:nvSpPr>
        <p:spPr>
          <a:xfrm flipH="1">
            <a:off x="2044050" y="735225"/>
            <a:ext cx="3382800" cy="5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Busca de correlação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85500" y="833163"/>
            <a:ext cx="2660025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6240395" y="4183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7075" y="4412601"/>
            <a:ext cx="1733375" cy="7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19429">
            <a:off x="7568900" y="2534032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4045" y="1326516"/>
            <a:ext cx="3382800" cy="253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/>
          <p:nvPr/>
        </p:nvSpPr>
        <p:spPr>
          <a:xfrm>
            <a:off x="2044050" y="3859450"/>
            <a:ext cx="33828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Fig2. Matriz de Correlação</a:t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aphicFrame>
        <p:nvGraphicFramePr>
          <p:cNvPr id="342" name="Google Shape;342;p42"/>
          <p:cNvGraphicFramePr/>
          <p:nvPr/>
        </p:nvGraphicFramePr>
        <p:xfrm>
          <a:off x="5685625" y="140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{EC7246AE-17B5-410D-B911-5DAE26393086}</a:tableStyleId>
              </a:tblPr>
              <a:tblGrid>
                <a:gridCol w="520125"/>
                <a:gridCol w="491825"/>
                <a:gridCol w="548425"/>
                <a:gridCol w="505950"/>
                <a:gridCol w="498925"/>
                <a:gridCol w="470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Correlação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Rating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Reviews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Size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Installs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Price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Rating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Reviews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6,81%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Size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-1,89%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3,65%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Installs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5,13%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accent4"/>
                          </a:solidFill>
                        </a:rPr>
                        <a:t>64,16%</a:t>
                      </a:r>
                      <a:endParaRPr b="1" sz="7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-0,98%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Price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-2,19%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1,65%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1,84%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-0,11%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3" name="Google Shape;343;p42"/>
          <p:cNvSpPr txBox="1"/>
          <p:nvPr/>
        </p:nvSpPr>
        <p:spPr>
          <a:xfrm>
            <a:off x="5685700" y="3891575"/>
            <a:ext cx="3035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Tabela 1</a:t>
            </a: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 Matriz de Correlação</a:t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44" name="Google Shape;34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idx="1" type="subTitle"/>
          </p:nvPr>
        </p:nvSpPr>
        <p:spPr>
          <a:xfrm flipH="1">
            <a:off x="126725" y="692775"/>
            <a:ext cx="3382800" cy="5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Análise das variáveis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900" y="775313"/>
            <a:ext cx="2660025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6240395" y="4183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>
            <a:off x="7568900" y="2534032"/>
            <a:ext cx="855107" cy="85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 txBox="1"/>
          <p:nvPr/>
        </p:nvSpPr>
        <p:spPr>
          <a:xfrm>
            <a:off x="126725" y="3817000"/>
            <a:ext cx="29019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Fig3. </a:t>
            </a: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Histograma de quantidade de instalações (Installs</a:t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3654850" y="4193100"/>
            <a:ext cx="2632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Fig 4 e 5</a:t>
            </a: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 CDF Reviews e Installs</a:t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725" y="1280138"/>
            <a:ext cx="2901775" cy="25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4850" y="589492"/>
            <a:ext cx="2632234" cy="17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4850" y="2389081"/>
            <a:ext cx="2632225" cy="183849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type="ctrTitle"/>
          </p:nvPr>
        </p:nvSpPr>
        <p:spPr>
          <a:xfrm>
            <a:off x="2021602" y="4205550"/>
            <a:ext cx="6114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Avaliando a distribuição</a:t>
            </a:r>
            <a:endParaRPr/>
          </a:p>
        </p:txBody>
      </p:sp>
      <p:sp>
        <p:nvSpPr>
          <p:cNvPr id="366" name="Google Shape;366;p44"/>
          <p:cNvSpPr txBox="1"/>
          <p:nvPr>
            <p:ph idx="2" type="title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1494150" y="-596000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 rotWithShape="1">
          <a:blip r:embed="rId4">
            <a:alphaModFix/>
          </a:blip>
          <a:srcRect b="6747" l="0" r="0" t="6747"/>
          <a:stretch/>
        </p:blipFill>
        <p:spPr>
          <a:xfrm>
            <a:off x="4094000" y="-625975"/>
            <a:ext cx="3588675" cy="38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idx="15" type="title"/>
          </p:nvPr>
        </p:nvSpPr>
        <p:spPr>
          <a:xfrm>
            <a:off x="89375" y="1279200"/>
            <a:ext cx="2323200" cy="19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Parâmetros para Regressão</a:t>
            </a:r>
            <a:endParaRPr/>
          </a:p>
        </p:txBody>
      </p:sp>
      <p:sp>
        <p:nvSpPr>
          <p:cNvPr id="375" name="Google Shape;375;p45"/>
          <p:cNvSpPr txBox="1"/>
          <p:nvPr>
            <p:ph type="ctrTitle"/>
          </p:nvPr>
        </p:nvSpPr>
        <p:spPr>
          <a:xfrm>
            <a:off x="2635375" y="861500"/>
            <a:ext cx="2060400" cy="3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 de Regressão</a:t>
            </a:r>
            <a:endParaRPr/>
          </a:p>
        </p:txBody>
      </p:sp>
      <p:sp>
        <p:nvSpPr>
          <p:cNvPr id="376" name="Google Shape;376;p45"/>
          <p:cNvSpPr txBox="1"/>
          <p:nvPr>
            <p:ph idx="1" type="subTitle"/>
          </p:nvPr>
        </p:nvSpPr>
        <p:spPr>
          <a:xfrm>
            <a:off x="2635400" y="1084325"/>
            <a:ext cx="21474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I</a:t>
            </a:r>
            <a:r>
              <a:rPr lang="en" sz="1200">
                <a:solidFill>
                  <a:schemeClr val="accent2"/>
                </a:solidFill>
              </a:rPr>
              <a:t>nterceptação no eixo Y da reta: </a:t>
            </a:r>
            <a:r>
              <a:rPr lang="en" sz="1200"/>
              <a:t>b0, 118421.30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Coeficiente de inclinação da reta:</a:t>
            </a:r>
            <a:r>
              <a:rPr lang="en" sz="1200"/>
              <a:t> b1, 0.022</a:t>
            </a:r>
            <a:endParaRPr sz="1200"/>
          </a:p>
        </p:txBody>
      </p:sp>
      <p:sp>
        <p:nvSpPr>
          <p:cNvPr id="377" name="Google Shape;377;p45"/>
          <p:cNvSpPr txBox="1"/>
          <p:nvPr>
            <p:ph idx="2" type="ctrTitle"/>
          </p:nvPr>
        </p:nvSpPr>
        <p:spPr>
          <a:xfrm>
            <a:off x="5889300" y="619400"/>
            <a:ext cx="2579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Intervalo de Confiança 90%</a:t>
            </a:r>
            <a:endParaRPr/>
          </a:p>
        </p:txBody>
      </p:sp>
      <p:sp>
        <p:nvSpPr>
          <p:cNvPr id="378" name="Google Shape;378;p45"/>
          <p:cNvSpPr txBox="1"/>
          <p:nvPr>
            <p:ph idx="3" type="subTitle"/>
          </p:nvPr>
        </p:nvSpPr>
        <p:spPr>
          <a:xfrm>
            <a:off x="6024025" y="1089725"/>
            <a:ext cx="184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b0: </a:t>
            </a:r>
            <a:r>
              <a:rPr lang="en"/>
              <a:t>-514.36, -506.01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b1:</a:t>
            </a:r>
            <a:r>
              <a:rPr lang="en"/>
              <a:t> -1.12, -1.047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 txBox="1"/>
          <p:nvPr>
            <p:ph idx="4" type="ctrTitle"/>
          </p:nvPr>
        </p:nvSpPr>
        <p:spPr>
          <a:xfrm>
            <a:off x="5889300" y="1978150"/>
            <a:ext cx="27276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Intervalo de Confiança 95%</a:t>
            </a:r>
            <a:endParaRPr/>
          </a:p>
        </p:txBody>
      </p:sp>
      <p:sp>
        <p:nvSpPr>
          <p:cNvPr id="380" name="Google Shape;380;p45"/>
          <p:cNvSpPr txBox="1"/>
          <p:nvPr>
            <p:ph idx="5" type="subTitle"/>
          </p:nvPr>
        </p:nvSpPr>
        <p:spPr>
          <a:xfrm>
            <a:off x="6024025" y="2441925"/>
            <a:ext cx="20970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b0: </a:t>
            </a:r>
            <a:r>
              <a:rPr lang="en"/>
              <a:t>-515.17, -505.21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b1:</a:t>
            </a:r>
            <a:r>
              <a:rPr lang="en"/>
              <a:t> -1.13, -1.04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5"/>
          <p:cNvSpPr txBox="1"/>
          <p:nvPr>
            <p:ph idx="6" type="ctrTitle"/>
          </p:nvPr>
        </p:nvSpPr>
        <p:spPr>
          <a:xfrm>
            <a:off x="2518675" y="1978150"/>
            <a:ext cx="2177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</a:t>
            </a:r>
            <a:r>
              <a:rPr lang="en" sz="1200"/>
              <a:t>onfianças dos parâmetros de regressão</a:t>
            </a:r>
            <a:endParaRPr sz="1200"/>
          </a:p>
        </p:txBody>
      </p:sp>
      <p:sp>
        <p:nvSpPr>
          <p:cNvPr id="382" name="Google Shape;382;p45"/>
          <p:cNvSpPr txBox="1"/>
          <p:nvPr>
            <p:ph idx="7" type="subTitle"/>
          </p:nvPr>
        </p:nvSpPr>
        <p:spPr>
          <a:xfrm>
            <a:off x="2825875" y="2391727"/>
            <a:ext cx="19065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</a:rPr>
              <a:t>R²:</a:t>
            </a:r>
            <a:r>
              <a:rPr lang="en" sz="1300"/>
              <a:t> </a:t>
            </a:r>
            <a:r>
              <a:rPr lang="en" sz="1300">
                <a:solidFill>
                  <a:srgbClr val="FFE599"/>
                </a:solidFill>
              </a:rPr>
              <a:t>0.41165731</a:t>
            </a:r>
            <a:endParaRPr sz="13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</a:rPr>
              <a:t>SSR:</a:t>
            </a:r>
            <a:r>
              <a:rPr lang="en" sz="1300"/>
              <a:t> 3.81077229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</a:rPr>
              <a:t>SSE:</a:t>
            </a:r>
            <a:r>
              <a:rPr lang="en" sz="1300"/>
              <a:t> 5.44637491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</a:rPr>
              <a:t>SST: </a:t>
            </a:r>
            <a:r>
              <a:rPr lang="en" sz="1300"/>
              <a:t>9.2571472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83" name="Google Shape;383;p45"/>
          <p:cNvSpPr txBox="1"/>
          <p:nvPr>
            <p:ph idx="8" type="ctrTitle"/>
          </p:nvPr>
        </p:nvSpPr>
        <p:spPr>
          <a:xfrm>
            <a:off x="2825866" y="335960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Qualidade do Modelo</a:t>
            </a:r>
            <a:endParaRPr/>
          </a:p>
        </p:txBody>
      </p:sp>
      <p:sp>
        <p:nvSpPr>
          <p:cNvPr id="384" name="Google Shape;384;p45"/>
          <p:cNvSpPr txBox="1"/>
          <p:nvPr>
            <p:ph idx="9" type="subTitle"/>
          </p:nvPr>
        </p:nvSpPr>
        <p:spPr>
          <a:xfrm>
            <a:off x="2825878" y="3826963"/>
            <a:ext cx="190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Desvio padrão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b</a:t>
            </a:r>
            <a:r>
              <a:rPr lang="en">
                <a:solidFill>
                  <a:schemeClr val="accent2"/>
                </a:solidFill>
              </a:rPr>
              <a:t>0: </a:t>
            </a:r>
            <a:r>
              <a:rPr lang="en"/>
              <a:t>2.52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b</a:t>
            </a:r>
            <a:r>
              <a:rPr lang="en">
                <a:solidFill>
                  <a:schemeClr val="accent2"/>
                </a:solidFill>
              </a:rPr>
              <a:t>1:</a:t>
            </a:r>
            <a:r>
              <a:rPr lang="en"/>
              <a:t> 0.02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5"/>
          <p:cNvSpPr txBox="1"/>
          <p:nvPr>
            <p:ph idx="14" type="subTitle"/>
          </p:nvPr>
        </p:nvSpPr>
        <p:spPr>
          <a:xfrm>
            <a:off x="6024025" y="3828600"/>
            <a:ext cx="2367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b0: </a:t>
            </a:r>
            <a:r>
              <a:rPr lang="en"/>
              <a:t>-516.11, -504.27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b1:</a:t>
            </a:r>
            <a:r>
              <a:rPr lang="en"/>
              <a:t> -1.13, -1.03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5"/>
          <p:cNvSpPr/>
          <p:nvPr/>
        </p:nvSpPr>
        <p:spPr>
          <a:xfrm>
            <a:off x="2598725" y="2012324"/>
            <a:ext cx="2097000" cy="1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chemeClr val="accent1">
                <a:alpha val="7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5"/>
          <p:cNvSpPr/>
          <p:nvPr/>
        </p:nvSpPr>
        <p:spPr>
          <a:xfrm>
            <a:off x="2598725" y="3383586"/>
            <a:ext cx="2097000" cy="1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chemeClr val="accent1">
                <a:alpha val="7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5"/>
          <p:cNvSpPr/>
          <p:nvPr/>
        </p:nvSpPr>
        <p:spPr>
          <a:xfrm>
            <a:off x="5889300" y="2012324"/>
            <a:ext cx="2097000" cy="1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chemeClr val="accent1">
                <a:alpha val="7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5"/>
          <p:cNvSpPr/>
          <p:nvPr/>
        </p:nvSpPr>
        <p:spPr>
          <a:xfrm>
            <a:off x="5889300" y="3383586"/>
            <a:ext cx="2097000" cy="1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chemeClr val="accent1">
                <a:alpha val="7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5"/>
          <p:cNvCxnSpPr>
            <a:endCxn id="378" idx="1"/>
          </p:cNvCxnSpPr>
          <p:nvPr/>
        </p:nvCxnSpPr>
        <p:spPr>
          <a:xfrm rot="-5400000">
            <a:off x="4105075" y="2213075"/>
            <a:ext cx="2695800" cy="1142100"/>
          </a:xfrm>
          <a:prstGeom prst="bentConnector2">
            <a:avLst/>
          </a:prstGeom>
          <a:noFill/>
          <a:ln cap="flat" cmpd="sng" w="9525">
            <a:solidFill>
              <a:srgbClr val="F73CAB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391" name="Google Shape;391;p45"/>
          <p:cNvSpPr txBox="1"/>
          <p:nvPr>
            <p:ph idx="4" type="ctrTitle"/>
          </p:nvPr>
        </p:nvSpPr>
        <p:spPr>
          <a:xfrm>
            <a:off x="5889300" y="3417500"/>
            <a:ext cx="27276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Intervalo de Confiança 99%</a:t>
            </a:r>
            <a:endParaRPr/>
          </a:p>
        </p:txBody>
      </p:sp>
      <p:sp>
        <p:nvSpPr>
          <p:cNvPr id="392" name="Google Shape;39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>
            <p:ph idx="1" type="subTitle"/>
          </p:nvPr>
        </p:nvSpPr>
        <p:spPr>
          <a:xfrm flipH="1">
            <a:off x="234600" y="475350"/>
            <a:ext cx="3382800" cy="5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Análise Visual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693572">
            <a:off x="-1022250" y="-1827163"/>
            <a:ext cx="2660025" cy="34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6240395" y="4183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>
            <a:off x="7568900" y="2534032"/>
            <a:ext cx="855107" cy="853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6"/>
          <p:cNvSpPr txBox="1"/>
          <p:nvPr/>
        </p:nvSpPr>
        <p:spPr>
          <a:xfrm>
            <a:off x="319500" y="3336300"/>
            <a:ext cx="2763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Figura 6: Teste Visual de Linearidade</a:t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3239125" y="3336300"/>
            <a:ext cx="28050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Figura 7: Grafico de Homocedasticidade</a:t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05" name="Google Shape;40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500" y="1283850"/>
            <a:ext cx="2763500" cy="20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9125" y="1283850"/>
            <a:ext cx="2805010" cy="20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41075" y="1283850"/>
            <a:ext cx="2867616" cy="2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6"/>
          <p:cNvSpPr txBox="1"/>
          <p:nvPr/>
        </p:nvSpPr>
        <p:spPr>
          <a:xfrm>
            <a:off x="6141075" y="3389650"/>
            <a:ext cx="28854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Figura 8: Gráfico da regressão gerada em log</a:t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09" name="Google Shape;409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05925" y="4289944"/>
            <a:ext cx="1138075" cy="85355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/>
          <p:nvPr>
            <p:ph type="ctrTitle"/>
          </p:nvPr>
        </p:nvSpPr>
        <p:spPr>
          <a:xfrm>
            <a:off x="1158500" y="1729325"/>
            <a:ext cx="2541600" cy="11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dos eixos</a:t>
            </a:r>
            <a:endParaRPr/>
          </a:p>
        </p:txBody>
      </p:sp>
      <p:sp>
        <p:nvSpPr>
          <p:cNvPr id="416" name="Google Shape;416;p47"/>
          <p:cNvSpPr txBox="1"/>
          <p:nvPr>
            <p:ph idx="2" type="title"/>
          </p:nvPr>
        </p:nvSpPr>
        <p:spPr>
          <a:xfrm>
            <a:off x="1158498" y="10887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17" name="Google Shape;417;p47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3425625" y="1505250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400" y="1005950"/>
            <a:ext cx="4457225" cy="511207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900" y="162025"/>
            <a:ext cx="6388674" cy="485285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8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Gráfico de Probabilidade</a:t>
            </a:r>
            <a:endParaRPr/>
          </a:p>
        </p:txBody>
      </p:sp>
      <p:pic>
        <p:nvPicPr>
          <p:cNvPr id="426" name="Google Shape;4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472" y="651447"/>
            <a:ext cx="268617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8"/>
          <p:cNvSpPr txBox="1"/>
          <p:nvPr/>
        </p:nvSpPr>
        <p:spPr>
          <a:xfrm>
            <a:off x="1920475" y="2635875"/>
            <a:ext cx="2686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Figura 9: Gráfico de probabilidade da variável Reviews</a:t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28" name="Google Shape;4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097" y="1804650"/>
            <a:ext cx="2733076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8"/>
          <p:cNvSpPr txBox="1"/>
          <p:nvPr/>
        </p:nvSpPr>
        <p:spPr>
          <a:xfrm>
            <a:off x="4764538" y="3764625"/>
            <a:ext cx="2686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Figura 10: Gráfico de probabilidade da variável Installs</a:t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30" name="Google Shape;43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1084050" y="1143050"/>
            <a:ext cx="3960300" cy="26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73CAB"/>
                </a:solidFill>
                <a:latin typeface="Work Sans"/>
                <a:ea typeface="Work Sans"/>
                <a:cs typeface="Work Sans"/>
                <a:sym typeface="Work Sans"/>
              </a:rPr>
              <a:t>Situação atual no Brasil:</a:t>
            </a:r>
            <a:endParaRPr b="1" sz="1800">
              <a:solidFill>
                <a:schemeClr val="accent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População brasileira: 209,3 milhões de habitantes em 2017;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230 milhões de </a:t>
            </a:r>
            <a:r>
              <a:rPr lang="en" sz="1800"/>
              <a:t>smartphones</a:t>
            </a:r>
            <a:r>
              <a:rPr lang="en" sz="1800"/>
              <a:t> em uso (abril de 2019)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193" name="Google Shape;193;p31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525" y="4060800"/>
            <a:ext cx="20253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719" y="1249175"/>
            <a:ext cx="3682700" cy="23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5164775" y="3633425"/>
            <a:ext cx="36828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Fig1. Total de aplicativos na Google Play Store</a:t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01" y="733425"/>
            <a:ext cx="5064099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9"/>
          <p:cNvSpPr txBox="1"/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Conclusões e Pesquisas Futuras</a:t>
            </a:r>
            <a:endParaRPr sz="3500"/>
          </a:p>
        </p:txBody>
      </p:sp>
      <p:sp>
        <p:nvSpPr>
          <p:cNvPr id="437" name="Google Shape;437;p49"/>
          <p:cNvSpPr txBox="1"/>
          <p:nvPr>
            <p:ph idx="1" type="subTitle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e também um final.</a:t>
            </a:r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26082">
            <a:off x="611649" y="2303109"/>
            <a:ext cx="2594000" cy="26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175" y="667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-343280" y="2640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0414">
            <a:off x="928179" y="1830450"/>
            <a:ext cx="893400" cy="70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0504" y="130118"/>
            <a:ext cx="1081399" cy="10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8" name="Google Shape;448;p50"/>
          <p:cNvCxnSpPr/>
          <p:nvPr/>
        </p:nvCxnSpPr>
        <p:spPr>
          <a:xfrm>
            <a:off x="1974900" y="475050"/>
            <a:ext cx="2096700" cy="419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50"/>
          <p:cNvSpPr txBox="1"/>
          <p:nvPr>
            <p:ph idx="4294967295" type="ctrTitle"/>
          </p:nvPr>
        </p:nvSpPr>
        <p:spPr>
          <a:xfrm>
            <a:off x="2384223" y="379988"/>
            <a:ext cx="15459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Conclusões</a:t>
            </a:r>
            <a:endParaRPr sz="1400"/>
          </a:p>
        </p:txBody>
      </p:sp>
      <p:sp>
        <p:nvSpPr>
          <p:cNvPr id="450" name="Google Shape;450;p50"/>
          <p:cNvSpPr txBox="1"/>
          <p:nvPr>
            <p:ph idx="4294967295" type="subTitle"/>
          </p:nvPr>
        </p:nvSpPr>
        <p:spPr>
          <a:xfrm>
            <a:off x="2544626" y="715700"/>
            <a:ext cx="37638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Baseado nas análises feitas, constatou-se a impossibilidade de com a base atual, se obter correlações reais e geração de regressões através dos métodos utilizados neste trabalho. 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451" name="Google Shape;451;p50"/>
          <p:cNvSpPr txBox="1"/>
          <p:nvPr>
            <p:ph idx="4294967295" type="ctrTitle"/>
          </p:nvPr>
        </p:nvSpPr>
        <p:spPr>
          <a:xfrm>
            <a:off x="3441314" y="2044875"/>
            <a:ext cx="15459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Pressuposições </a:t>
            </a:r>
            <a:endParaRPr sz="1400"/>
          </a:p>
        </p:txBody>
      </p:sp>
      <p:sp>
        <p:nvSpPr>
          <p:cNvPr id="452" name="Google Shape;452;p50"/>
          <p:cNvSpPr txBox="1"/>
          <p:nvPr>
            <p:ph idx="4294967295" type="subTitle"/>
          </p:nvPr>
        </p:nvSpPr>
        <p:spPr>
          <a:xfrm>
            <a:off x="3575675" y="2342550"/>
            <a:ext cx="47799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Amostra muito pequena em relação à população (0,036%);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Grande impacto de outliers;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Poucas variáveis, principalmente variáveis com valores numéricos;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Diferença de comportamento por nicho de clientes.</a:t>
            </a:r>
            <a:endParaRPr sz="1400"/>
          </a:p>
        </p:txBody>
      </p:sp>
      <p:sp>
        <p:nvSpPr>
          <p:cNvPr id="453" name="Google Shape;453;p50"/>
          <p:cNvSpPr/>
          <p:nvPr/>
        </p:nvSpPr>
        <p:spPr>
          <a:xfrm rot="10633946">
            <a:off x="3413039" y="3719609"/>
            <a:ext cx="414176" cy="292635"/>
          </a:xfrm>
          <a:custGeom>
            <a:rect b="b" l="l" r="r" t="t"/>
            <a:pathLst>
              <a:path extrusionOk="0" h="8203" w="1161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50"/>
          <p:cNvGrpSpPr/>
          <p:nvPr/>
        </p:nvGrpSpPr>
        <p:grpSpPr>
          <a:xfrm>
            <a:off x="2813019" y="2342552"/>
            <a:ext cx="321145" cy="390782"/>
            <a:chOff x="871254" y="3360146"/>
            <a:chExt cx="285183" cy="347023"/>
          </a:xfrm>
        </p:grpSpPr>
        <p:sp>
          <p:nvSpPr>
            <p:cNvPr id="455" name="Google Shape;455;p50"/>
            <p:cNvSpPr/>
            <p:nvPr/>
          </p:nvSpPr>
          <p:spPr>
            <a:xfrm>
              <a:off x="871254" y="3360146"/>
              <a:ext cx="135052" cy="164863"/>
            </a:xfrm>
            <a:custGeom>
              <a:rect b="b" l="l" r="r" t="t"/>
              <a:pathLst>
                <a:path extrusionOk="0" h="5204" w="4263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0"/>
            <p:cNvSpPr/>
            <p:nvPr/>
          </p:nvSpPr>
          <p:spPr>
            <a:xfrm>
              <a:off x="876132" y="3360146"/>
              <a:ext cx="280305" cy="347023"/>
            </a:xfrm>
            <a:custGeom>
              <a:rect b="b" l="l" r="r" t="t"/>
              <a:pathLst>
                <a:path extrusionOk="0" h="10954" w="8848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0"/>
            <p:cNvSpPr/>
            <p:nvPr/>
          </p:nvSpPr>
          <p:spPr>
            <a:xfrm>
              <a:off x="950073" y="3450656"/>
              <a:ext cx="792" cy="1172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923304" y="3434784"/>
              <a:ext cx="178042" cy="156594"/>
            </a:xfrm>
            <a:custGeom>
              <a:rect b="b" l="l" r="r" t="t"/>
              <a:pathLst>
                <a:path extrusionOk="0" h="4943" w="562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50"/>
          <p:cNvGrpSpPr/>
          <p:nvPr/>
        </p:nvGrpSpPr>
        <p:grpSpPr>
          <a:xfrm>
            <a:off x="2131779" y="909373"/>
            <a:ext cx="252444" cy="351722"/>
            <a:chOff x="1394741" y="1512061"/>
            <a:chExt cx="252444" cy="351722"/>
          </a:xfrm>
        </p:grpSpPr>
        <p:sp>
          <p:nvSpPr>
            <p:cNvPr id="460" name="Google Shape;460;p50"/>
            <p:cNvSpPr/>
            <p:nvPr/>
          </p:nvSpPr>
          <p:spPr>
            <a:xfrm>
              <a:off x="1394741" y="1512061"/>
              <a:ext cx="252444" cy="351722"/>
            </a:xfrm>
            <a:custGeom>
              <a:rect b="b" l="l" r="r" t="t"/>
              <a:pathLst>
                <a:path extrusionOk="0" h="11050" w="7931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1515282" y="1534024"/>
              <a:ext cx="10631" cy="10281"/>
            </a:xfrm>
            <a:custGeom>
              <a:rect b="b" l="l" r="r" t="t"/>
              <a:pathLst>
                <a:path extrusionOk="0" h="323" w="334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0"/>
            <p:cNvSpPr/>
            <p:nvPr/>
          </p:nvSpPr>
          <p:spPr>
            <a:xfrm>
              <a:off x="1415972" y="1556018"/>
              <a:ext cx="208486" cy="274406"/>
            </a:xfrm>
            <a:custGeom>
              <a:rect b="b" l="l" r="r" t="t"/>
              <a:pathLst>
                <a:path extrusionOk="0" h="8621" w="655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0"/>
            <p:cNvSpPr/>
            <p:nvPr/>
          </p:nvSpPr>
          <p:spPr>
            <a:xfrm>
              <a:off x="1449330" y="1665927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1449330" y="1715168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1449330" y="1765205"/>
              <a:ext cx="31862" cy="31862"/>
            </a:xfrm>
            <a:custGeom>
              <a:rect b="b" l="l" r="r" t="t"/>
              <a:pathLst>
                <a:path extrusionOk="0" h="1001" w="1001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1493287" y="1665927"/>
              <a:ext cx="59522" cy="10631"/>
            </a:xfrm>
            <a:custGeom>
              <a:rect b="b" l="l" r="r" t="t"/>
              <a:pathLst>
                <a:path extrusionOk="0" h="334" w="187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1493287" y="1687890"/>
              <a:ext cx="98578" cy="10281"/>
            </a:xfrm>
            <a:custGeom>
              <a:rect b="b" l="l" r="r" t="t"/>
              <a:pathLst>
                <a:path extrusionOk="0" h="323" w="309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1493287" y="1715168"/>
              <a:ext cx="59522" cy="10663"/>
            </a:xfrm>
            <a:custGeom>
              <a:rect b="b" l="l" r="r" t="t"/>
              <a:pathLst>
                <a:path extrusionOk="0" h="335" w="187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1493287" y="1737545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1493287" y="1765205"/>
              <a:ext cx="59522" cy="10249"/>
            </a:xfrm>
            <a:custGeom>
              <a:rect b="b" l="l" r="r" t="t"/>
              <a:pathLst>
                <a:path extrusionOk="0" h="322" w="187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1493287" y="1786818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1493287" y="1583679"/>
              <a:ext cx="98578" cy="10249"/>
            </a:xfrm>
            <a:custGeom>
              <a:rect b="b" l="l" r="r" t="t"/>
              <a:pathLst>
                <a:path extrusionOk="0" h="322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1449330" y="1632951"/>
              <a:ext cx="142535" cy="10249"/>
            </a:xfrm>
            <a:custGeom>
              <a:rect b="b" l="l" r="r" t="t"/>
              <a:pathLst>
                <a:path extrusionOk="0" h="322" w="4478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1493287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1531579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1449712" y="1583679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2" name="Google Shape;482;p51"/>
          <p:cNvCxnSpPr/>
          <p:nvPr/>
        </p:nvCxnSpPr>
        <p:spPr>
          <a:xfrm>
            <a:off x="390125" y="453825"/>
            <a:ext cx="2096700" cy="419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51"/>
          <p:cNvSpPr txBox="1"/>
          <p:nvPr>
            <p:ph idx="4294967295" type="ctrTitle"/>
          </p:nvPr>
        </p:nvSpPr>
        <p:spPr>
          <a:xfrm>
            <a:off x="799453" y="358775"/>
            <a:ext cx="37638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Sugestões para pesquisas futuras</a:t>
            </a:r>
            <a:endParaRPr sz="1400"/>
          </a:p>
        </p:txBody>
      </p:sp>
      <p:sp>
        <p:nvSpPr>
          <p:cNvPr id="484" name="Google Shape;484;p51"/>
          <p:cNvSpPr txBox="1"/>
          <p:nvPr>
            <p:ph idx="4294967295" type="subTitle"/>
          </p:nvPr>
        </p:nvSpPr>
        <p:spPr>
          <a:xfrm>
            <a:off x="959850" y="694475"/>
            <a:ext cx="4241700" cy="25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“Web scraping” mais significativo;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Utilização de métodos que levem em considerações as variáveis nominais ou não lineares.;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Reprodução do experimento, agrupando por categoria, uma vez que usuários de gêneros específicos de aplicações, possam possuir características distintas.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485" name="Google Shape;485;p51"/>
          <p:cNvSpPr/>
          <p:nvPr/>
        </p:nvSpPr>
        <p:spPr>
          <a:xfrm rot="10633946">
            <a:off x="1828264" y="3698384"/>
            <a:ext cx="414176" cy="292635"/>
          </a:xfrm>
          <a:custGeom>
            <a:rect b="b" l="l" r="r" t="t"/>
            <a:pathLst>
              <a:path extrusionOk="0" h="8203" w="1161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51"/>
          <p:cNvGrpSpPr/>
          <p:nvPr/>
        </p:nvGrpSpPr>
        <p:grpSpPr>
          <a:xfrm>
            <a:off x="1228244" y="2321327"/>
            <a:ext cx="321145" cy="390782"/>
            <a:chOff x="871254" y="3360146"/>
            <a:chExt cx="285183" cy="347023"/>
          </a:xfrm>
        </p:grpSpPr>
        <p:sp>
          <p:nvSpPr>
            <p:cNvPr id="487" name="Google Shape;487;p51"/>
            <p:cNvSpPr/>
            <p:nvPr/>
          </p:nvSpPr>
          <p:spPr>
            <a:xfrm>
              <a:off x="871254" y="3360146"/>
              <a:ext cx="135052" cy="164863"/>
            </a:xfrm>
            <a:custGeom>
              <a:rect b="b" l="l" r="r" t="t"/>
              <a:pathLst>
                <a:path extrusionOk="0" h="5204" w="4263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876132" y="3360146"/>
              <a:ext cx="280305" cy="347023"/>
            </a:xfrm>
            <a:custGeom>
              <a:rect b="b" l="l" r="r" t="t"/>
              <a:pathLst>
                <a:path extrusionOk="0" h="10954" w="8848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950073" y="3450656"/>
              <a:ext cx="792" cy="1172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923304" y="3434784"/>
              <a:ext cx="178042" cy="156594"/>
            </a:xfrm>
            <a:custGeom>
              <a:rect b="b" l="l" r="r" t="t"/>
              <a:pathLst>
                <a:path extrusionOk="0" h="4943" w="562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51"/>
          <p:cNvGrpSpPr/>
          <p:nvPr/>
        </p:nvGrpSpPr>
        <p:grpSpPr>
          <a:xfrm>
            <a:off x="547004" y="888148"/>
            <a:ext cx="252444" cy="351722"/>
            <a:chOff x="1394741" y="1512061"/>
            <a:chExt cx="252444" cy="351722"/>
          </a:xfrm>
        </p:grpSpPr>
        <p:sp>
          <p:nvSpPr>
            <p:cNvPr id="492" name="Google Shape;492;p51"/>
            <p:cNvSpPr/>
            <p:nvPr/>
          </p:nvSpPr>
          <p:spPr>
            <a:xfrm>
              <a:off x="1394741" y="1512061"/>
              <a:ext cx="252444" cy="351722"/>
            </a:xfrm>
            <a:custGeom>
              <a:rect b="b" l="l" r="r" t="t"/>
              <a:pathLst>
                <a:path extrusionOk="0" h="11050" w="7931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1515282" y="1534024"/>
              <a:ext cx="10631" cy="10281"/>
            </a:xfrm>
            <a:custGeom>
              <a:rect b="b" l="l" r="r" t="t"/>
              <a:pathLst>
                <a:path extrusionOk="0" h="323" w="334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1415972" y="1556018"/>
              <a:ext cx="208486" cy="274406"/>
            </a:xfrm>
            <a:custGeom>
              <a:rect b="b" l="l" r="r" t="t"/>
              <a:pathLst>
                <a:path extrusionOk="0" h="8621" w="655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1449330" y="1665927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1449330" y="1715168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449330" y="1765205"/>
              <a:ext cx="31862" cy="31862"/>
            </a:xfrm>
            <a:custGeom>
              <a:rect b="b" l="l" r="r" t="t"/>
              <a:pathLst>
                <a:path extrusionOk="0" h="1001" w="1001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1493287" y="1665927"/>
              <a:ext cx="59522" cy="10631"/>
            </a:xfrm>
            <a:custGeom>
              <a:rect b="b" l="l" r="r" t="t"/>
              <a:pathLst>
                <a:path extrusionOk="0" h="334" w="187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493287" y="1687890"/>
              <a:ext cx="98578" cy="10281"/>
            </a:xfrm>
            <a:custGeom>
              <a:rect b="b" l="l" r="r" t="t"/>
              <a:pathLst>
                <a:path extrusionOk="0" h="323" w="309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493287" y="1715168"/>
              <a:ext cx="59522" cy="10663"/>
            </a:xfrm>
            <a:custGeom>
              <a:rect b="b" l="l" r="r" t="t"/>
              <a:pathLst>
                <a:path extrusionOk="0" h="335" w="187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493287" y="1737545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493287" y="1765205"/>
              <a:ext cx="59522" cy="10249"/>
            </a:xfrm>
            <a:custGeom>
              <a:rect b="b" l="l" r="r" t="t"/>
              <a:pathLst>
                <a:path extrusionOk="0" h="322" w="187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493287" y="1786818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493287" y="1583679"/>
              <a:ext cx="98578" cy="10249"/>
            </a:xfrm>
            <a:custGeom>
              <a:rect b="b" l="l" r="r" t="t"/>
              <a:pathLst>
                <a:path extrusionOk="0" h="322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49330" y="1632951"/>
              <a:ext cx="142535" cy="10249"/>
            </a:xfrm>
            <a:custGeom>
              <a:rect b="b" l="l" r="r" t="t"/>
              <a:pathLst>
                <a:path extrusionOk="0" h="322" w="4478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493287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1531579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449712" y="1583679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9" name="Google Shape;5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825" y="2003451"/>
            <a:ext cx="3381151" cy="24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51"/>
          <p:cNvSpPr txBox="1"/>
          <p:nvPr/>
        </p:nvSpPr>
        <p:spPr>
          <a:xfrm>
            <a:off x="5362828" y="4408400"/>
            <a:ext cx="33810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Figura 11: Quantidade de aplicativos por categoria na base</a:t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68" y="2814179"/>
            <a:ext cx="2564708" cy="207830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2"/>
          <p:cNvSpPr/>
          <p:nvPr/>
        </p:nvSpPr>
        <p:spPr>
          <a:xfrm>
            <a:off x="5515550" y="2023575"/>
            <a:ext cx="4105200" cy="1235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2"/>
          <p:cNvSpPr/>
          <p:nvPr/>
        </p:nvSpPr>
        <p:spPr>
          <a:xfrm>
            <a:off x="5515550" y="2023575"/>
            <a:ext cx="4105200" cy="123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2"/>
          <p:cNvSpPr txBox="1"/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20" name="Google Shape;520;p52"/>
          <p:cNvSpPr txBox="1"/>
          <p:nvPr>
            <p:ph idx="1" type="subTitle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</a:t>
            </a:r>
            <a:r>
              <a:rPr lang="en" strike="sngStrike"/>
              <a:t>you</a:t>
            </a:r>
            <a:r>
              <a:rPr lang="en"/>
              <a:t> not have any questions </a:t>
            </a:r>
            <a:r>
              <a:rPr lang="en" strike="sngStrike"/>
              <a:t>?</a:t>
            </a:r>
            <a:endParaRPr strike="sngStrike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pedro.ventura@ice.ufjf.br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github.com/ArtFicer/PGCC-MQ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/tree/master/MQFinal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97">
            <a:off x="1244474" y="935343"/>
            <a:ext cx="2220026" cy="266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691394" y="3530872"/>
            <a:ext cx="644933" cy="64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6452501" y="3530870"/>
            <a:ext cx="644937" cy="64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080108" y="3539031"/>
            <a:ext cx="628617" cy="62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550" y="3744825"/>
            <a:ext cx="251477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01" y="733425"/>
            <a:ext cx="5064099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Motivação</a:t>
            </a:r>
            <a:endParaRPr sz="6500"/>
          </a:p>
        </p:txBody>
      </p:sp>
      <p:sp>
        <p:nvSpPr>
          <p:cNvPr id="204" name="Google Shape;204;p32"/>
          <p:cNvSpPr txBox="1"/>
          <p:nvPr>
            <p:ph idx="1" type="subTitle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Tudo tem um porquê...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296">
            <a:off x="611651" y="2303109"/>
            <a:ext cx="2594000" cy="267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175" y="667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-343280" y="2640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87265">
            <a:off x="928179" y="1830450"/>
            <a:ext cx="893400" cy="7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2740525" y="1575325"/>
            <a:ext cx="6129600" cy="19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Empresas de aplicações mobile como uber, que possuía uma receita de 3,81 bilhões de dólares em novembro de 2019. Como todo bom empreendimento, análise de dados do mercado alvo é importantíssimo para tomadas de atitudes. Mas como e quais dados obter deste nicho?</a:t>
            </a:r>
            <a:endParaRPr sz="1800"/>
          </a:p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 rot="-5400000">
            <a:off x="-860750" y="2252575"/>
            <a:ext cx="33363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774" y="3286824"/>
            <a:ext cx="2099101" cy="8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2740525" y="1501075"/>
            <a:ext cx="5949000" cy="21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Este trabalho busca através de dados de aplicativos da “Google Play Store”, compreender os dados contínuos e/ou discretos disponíveis com métodos e ferramentas estatísticas, buscando correlações e descobrir alguma característica que influencie na popularização de um aplicativo.</a:t>
            </a:r>
            <a:endParaRPr sz="1800"/>
          </a:p>
        </p:txBody>
      </p:sp>
      <p:sp>
        <p:nvSpPr>
          <p:cNvPr id="227" name="Google Shape;227;p34"/>
          <p:cNvSpPr txBox="1"/>
          <p:nvPr>
            <p:ph type="title"/>
          </p:nvPr>
        </p:nvSpPr>
        <p:spPr>
          <a:xfrm rot="-5400000">
            <a:off x="-860750" y="2252575"/>
            <a:ext cx="33363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ctrTitle"/>
          </p:nvPr>
        </p:nvSpPr>
        <p:spPr>
          <a:xfrm flipH="1">
            <a:off x="569375" y="968925"/>
            <a:ext cx="3953700" cy="12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Metodologias 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 Métodos</a:t>
            </a:r>
            <a:endParaRPr b="1" sz="3000"/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idx="15" type="title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Etapas de desenvolvimento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1250835" y="1064074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 rotWithShape="1">
          <a:blip r:embed="rId4">
            <a:alphaModFix/>
          </a:blip>
          <a:srcRect b="4636" l="0" r="0" t="4636"/>
          <a:stretch/>
        </p:blipFill>
        <p:spPr>
          <a:xfrm>
            <a:off x="2150902" y="1006051"/>
            <a:ext cx="966061" cy="1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</a:t>
            </a:r>
            <a:endParaRPr/>
          </a:p>
        </p:txBody>
      </p:sp>
      <p:sp>
        <p:nvSpPr>
          <p:cNvPr id="243" name="Google Shape;243;p36"/>
          <p:cNvSpPr txBox="1"/>
          <p:nvPr>
            <p:ph idx="1" type="subTitle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Obtenção da base, visualização de sua estrutura e componentes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idx="3" type="ctrTitle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</a:t>
            </a:r>
            <a:endParaRPr/>
          </a:p>
        </p:txBody>
      </p:sp>
      <p:sp>
        <p:nvSpPr>
          <p:cNvPr id="245" name="Google Shape;245;p36"/>
          <p:cNvSpPr txBox="1"/>
          <p:nvPr>
            <p:ph idx="4" type="subTitle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Visualização inicial dos dados e tratamento</a:t>
            </a:r>
            <a:endParaRPr/>
          </a:p>
        </p:txBody>
      </p:sp>
      <p:sp>
        <p:nvSpPr>
          <p:cNvPr id="246" name="Google Shape;246;p36"/>
          <p:cNvSpPr txBox="1"/>
          <p:nvPr>
            <p:ph idx="6" type="ctrTitle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</a:t>
            </a:r>
            <a:endParaRPr/>
          </a:p>
        </p:txBody>
      </p:sp>
      <p:sp>
        <p:nvSpPr>
          <p:cNvPr id="247" name="Google Shape;247;p36"/>
          <p:cNvSpPr txBox="1"/>
          <p:nvPr>
            <p:ph idx="7" type="subTitle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Avaliando a distribuição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 txBox="1"/>
          <p:nvPr>
            <p:ph idx="9" type="ctrTitle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FOURTH </a:t>
            </a:r>
            <a:endParaRPr/>
          </a:p>
        </p:txBody>
      </p:sp>
      <p:sp>
        <p:nvSpPr>
          <p:cNvPr id="249" name="Google Shape;249;p36"/>
          <p:cNvSpPr txBox="1"/>
          <p:nvPr>
            <p:ph idx="13" type="subTitle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dos eixos</a:t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1239551" y="3120959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5">
            <a:alphaModFix/>
          </a:blip>
          <a:srcRect b="6822" l="0" r="0" t="6822"/>
          <a:stretch/>
        </p:blipFill>
        <p:spPr>
          <a:xfrm>
            <a:off x="2011330" y="3107659"/>
            <a:ext cx="1087326" cy="11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4871659" y="1036943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 rotWithShape="1">
          <a:blip r:embed="rId6">
            <a:alphaModFix/>
          </a:blip>
          <a:srcRect b="6747" l="0" r="0" t="6747"/>
          <a:stretch/>
        </p:blipFill>
        <p:spPr>
          <a:xfrm>
            <a:off x="5674102" y="1025389"/>
            <a:ext cx="1087361" cy="117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4868682" y="3114601"/>
            <a:ext cx="1145813" cy="115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 rotWithShape="1">
          <a:blip r:embed="rId7">
            <a:alphaModFix/>
          </a:blip>
          <a:srcRect b="2705" l="0" r="0" t="2705"/>
          <a:stretch/>
        </p:blipFill>
        <p:spPr>
          <a:xfrm>
            <a:off x="5627000" y="3032916"/>
            <a:ext cx="1212175" cy="131512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ctrTitle"/>
          </p:nvPr>
        </p:nvSpPr>
        <p:spPr>
          <a:xfrm>
            <a:off x="617625" y="2451675"/>
            <a:ext cx="4313700" cy="11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Obtenção da base, visualização de sua estrutura e componentes</a:t>
            </a:r>
            <a:endParaRPr sz="2400"/>
          </a:p>
        </p:txBody>
      </p:sp>
      <p:sp>
        <p:nvSpPr>
          <p:cNvPr id="262" name="Google Shape;262;p37"/>
          <p:cNvSpPr txBox="1"/>
          <p:nvPr>
            <p:ph idx="2" type="title"/>
          </p:nvPr>
        </p:nvSpPr>
        <p:spPr>
          <a:xfrm>
            <a:off x="617619" y="1714374"/>
            <a:ext cx="8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40404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 rotWithShape="1">
          <a:blip r:embed="rId4">
            <a:alphaModFix/>
          </a:blip>
          <a:srcRect b="4643" l="0" r="0" t="4661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- Dataset</a:t>
            </a:r>
            <a:endParaRPr/>
          </a:p>
        </p:txBody>
      </p:sp>
      <p:sp>
        <p:nvSpPr>
          <p:cNvPr id="271" name="Google Shape;271;p38"/>
          <p:cNvSpPr txBox="1"/>
          <p:nvPr>
            <p:ph idx="1" type="subTitle"/>
          </p:nvPr>
        </p:nvSpPr>
        <p:spPr>
          <a:xfrm flipH="1">
            <a:off x="1693850" y="1234650"/>
            <a:ext cx="6739500" cy="25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Base: </a:t>
            </a:r>
            <a:r>
              <a:rPr lang="en" sz="1800">
                <a:solidFill>
                  <a:schemeClr val="accent2"/>
                </a:solidFill>
              </a:rPr>
              <a:t>Google Play Store Apps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Gerada por: </a:t>
            </a:r>
            <a:r>
              <a:rPr lang="en" sz="1800">
                <a:solidFill>
                  <a:schemeClr val="accent2"/>
                </a:solidFill>
              </a:rPr>
              <a:t>W</a:t>
            </a:r>
            <a:r>
              <a:rPr lang="en" sz="1800">
                <a:solidFill>
                  <a:schemeClr val="accent2"/>
                </a:solidFill>
              </a:rPr>
              <a:t>eb scraping 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Link: </a:t>
            </a:r>
            <a:r>
              <a:rPr lang="en" sz="18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https://www.kaggle.com/lava18/google-play-store-apps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Registros: </a:t>
            </a:r>
            <a:r>
              <a:rPr lang="en" sz="1800">
                <a:solidFill>
                  <a:schemeClr val="accent2"/>
                </a:solidFill>
              </a:rPr>
              <a:t>10841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Atributos: </a:t>
            </a:r>
            <a:r>
              <a:rPr lang="en" sz="1800">
                <a:solidFill>
                  <a:schemeClr val="accent2"/>
                </a:solidFill>
              </a:rPr>
              <a:t>13</a:t>
            </a:r>
            <a:r>
              <a:rPr lang="en" sz="1800"/>
              <a:t> </a:t>
            </a:r>
            <a:endParaRPr sz="1800"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979" y="1158458"/>
            <a:ext cx="1081399" cy="1081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8"/>
          <p:cNvGrpSpPr/>
          <p:nvPr/>
        </p:nvGrpSpPr>
        <p:grpSpPr>
          <a:xfrm>
            <a:off x="5645799" y="1530304"/>
            <a:ext cx="379764" cy="337684"/>
            <a:chOff x="5585861" y="2905929"/>
            <a:chExt cx="379764" cy="337684"/>
          </a:xfrm>
        </p:grpSpPr>
        <p:sp>
          <p:nvSpPr>
            <p:cNvPr id="274" name="Google Shape;274;p38"/>
            <p:cNvSpPr/>
            <p:nvPr/>
          </p:nvSpPr>
          <p:spPr>
            <a:xfrm>
              <a:off x="5609734" y="3198096"/>
              <a:ext cx="11395" cy="45517"/>
            </a:xfrm>
            <a:custGeom>
              <a:rect b="b" l="l" r="r" t="t"/>
              <a:pathLst>
                <a:path extrusionOk="0" h="1430" w="358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5585861" y="3048431"/>
              <a:ext cx="205431" cy="195182"/>
            </a:xfrm>
            <a:custGeom>
              <a:rect b="b" l="l" r="r" t="t"/>
              <a:pathLst>
                <a:path extrusionOk="0" h="6132" w="6454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5740078" y="2905929"/>
              <a:ext cx="225547" cy="189516"/>
            </a:xfrm>
            <a:custGeom>
              <a:rect b="b" l="l" r="r" t="t"/>
              <a:pathLst>
                <a:path extrusionOk="0" h="5954" w="7086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5793902" y="2928464"/>
              <a:ext cx="131553" cy="130598"/>
            </a:xfrm>
            <a:custGeom>
              <a:rect b="b" l="l" r="r" t="t"/>
              <a:pathLst>
                <a:path extrusionOk="0" h="4103" w="4133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